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57" r:id="rId4"/>
    <p:sldId id="259" r:id="rId5"/>
    <p:sldId id="260" r:id="rId6"/>
  </p:sldIdLst>
  <p:sldSz cx="9906000" cy="6858000" type="A4"/>
  <p:notesSz cx="6797675" cy="987425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772" autoAdjust="0"/>
  </p:normalViewPr>
  <p:slideViewPr>
    <p:cSldViewPr>
      <p:cViewPr varScale="1">
        <p:scale>
          <a:sx n="117" d="100"/>
          <a:sy n="117" d="100"/>
        </p:scale>
        <p:origin x="-2058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439" cy="493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69" tIns="48385" rIns="96769" bIns="48385" numCol="1" anchor="t" anchorCtr="0" compatLnSpc="1">
            <a:prstTxWarp prst="textNoShape">
              <a:avLst/>
            </a:prstTxWarp>
          </a:bodyPr>
          <a:lstStyle>
            <a:lvl1pPr defTabSz="968375">
              <a:defRPr sz="13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712" y="0"/>
            <a:ext cx="2944439" cy="493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69" tIns="48385" rIns="96769" bIns="48385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8979"/>
            <a:ext cx="2944439" cy="493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69" tIns="48385" rIns="96769" bIns="48385" numCol="1" anchor="b" anchorCtr="0" compatLnSpc="1">
            <a:prstTxWarp prst="textNoShape">
              <a:avLst/>
            </a:prstTxWarp>
          </a:bodyPr>
          <a:lstStyle>
            <a:lvl1pPr defTabSz="968375">
              <a:defRPr sz="13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712" y="9378979"/>
            <a:ext cx="2944439" cy="493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69" tIns="48385" rIns="96769" bIns="48385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 smtClean="0"/>
            </a:lvl1pPr>
          </a:lstStyle>
          <a:p>
            <a:pPr>
              <a:defRPr/>
            </a:pPr>
            <a:fld id="{93B71C8C-A2BC-46F4-B616-F8D55FA2BC1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9818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965" cy="493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186" y="0"/>
            <a:ext cx="2945965" cy="493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25488" y="741363"/>
            <a:ext cx="534670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073" y="4689490"/>
            <a:ext cx="5437530" cy="4443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79"/>
            <a:ext cx="2945965" cy="493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186" y="9378979"/>
            <a:ext cx="2945965" cy="493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8AAF726-85E5-4633-B50F-4D2449377A9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95687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F4F27B-59D0-4CBB-980F-E182F848E647}" type="slidenum">
              <a:rPr lang="tr-TR"/>
              <a:pPr eaLnBrk="1" hangingPunct="1"/>
              <a:t>1</a:t>
            </a:fld>
            <a:endParaRPr lang="tr-TR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7D3B7-B420-4EDA-BE58-8681EB8B52B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3721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FE6C30-711E-456E-B1C8-F9D81D282B3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9579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0176C-7EBA-4EBE-9C3C-A6A1FE4A550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725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BCCE2-977F-4562-A587-787D078B005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83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D5070-CEB8-49B8-9FEE-CDE0A27EF9A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1117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14941-56D7-4FF9-BC86-8FE795DC0B8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7192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91920-3C2D-49BC-A95E-D9EDEDA2AC1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20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38029-517E-485E-9903-8280A6B9A86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7252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4813C-1053-408D-8022-FF4A93D5798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8839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82B4B-7660-4CF3-912F-D0296AA36BB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9441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0EA17-FF5C-4141-98CB-EA32211455D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4776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FDBAFFC-8146-46B9-98F9-1A029172D1A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1.xls"/><Relationship Id="rId13" Type="http://schemas.openxmlformats.org/officeDocument/2006/relationships/image" Target="../media/image5.e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emf"/><Relationship Id="rId12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5" Type="http://schemas.openxmlformats.org/officeDocument/2006/relationships/image" Target="../media/image1.emf"/><Relationship Id="rId15" Type="http://schemas.openxmlformats.org/officeDocument/2006/relationships/image" Target="../media/image6.emf"/><Relationship Id="rId10" Type="http://schemas.openxmlformats.org/officeDocument/2006/relationships/oleObject" Target="../embeddings/Microsoft_Excel_97-2003_Worksheet2.xls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Relationship Id="rId14" Type="http://schemas.openxmlformats.org/officeDocument/2006/relationships/package" Target="../embeddings/Microsoft_Excel_Worksheet2.xls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352365"/>
              </p:ext>
            </p:extLst>
          </p:nvPr>
        </p:nvGraphicFramePr>
        <p:xfrm>
          <a:off x="5144244" y="807141"/>
          <a:ext cx="4572000" cy="2834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5" name="Chart" r:id="rId4" imgW="7619910" imgH="4086180" progId="MSGraph.Chart.8">
                  <p:embed followColorScheme="full"/>
                </p:oleObj>
              </mc:Choice>
              <mc:Fallback>
                <p:oleObj name="Chart" r:id="rId4" imgW="7619910" imgH="4086180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4244" y="807141"/>
                        <a:ext cx="4572000" cy="28349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4977510" y="260648"/>
            <a:ext cx="473873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tr-TR" sz="1600" dirty="0" smtClean="0">
                <a:latin typeface="Times New Roman" pitchFamily="18" charset="0"/>
              </a:rPr>
              <a:t>2014 </a:t>
            </a:r>
            <a:r>
              <a:rPr lang="tr-TR" sz="1600" dirty="0">
                <a:latin typeface="Times New Roman" pitchFamily="18" charset="0"/>
              </a:rPr>
              <a:t>Yılı Aylara Göre Otomotiv Ürünleri Dış Ticareti </a:t>
            </a:r>
            <a:r>
              <a:rPr lang="tr-TR" sz="1400" i="1" dirty="0">
                <a:latin typeface="Times New Roman" pitchFamily="18" charset="0"/>
              </a:rPr>
              <a:t>(Milyon $)</a:t>
            </a:r>
            <a:endParaRPr lang="en-US" sz="1400" i="1" dirty="0">
              <a:latin typeface="Times New Roman" pitchFamily="18" charset="0"/>
            </a:endParaRPr>
          </a:p>
        </p:txBody>
      </p:sp>
      <p:sp>
        <p:nvSpPr>
          <p:cNvPr id="2052" name="Text Box 7"/>
          <p:cNvSpPr txBox="1">
            <a:spLocks noChangeArrowheads="1"/>
          </p:cNvSpPr>
          <p:nvPr/>
        </p:nvSpPr>
        <p:spPr bwMode="auto">
          <a:xfrm>
            <a:off x="339725" y="6381750"/>
            <a:ext cx="6257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tr-TR" sz="1400" i="1" dirty="0">
                <a:latin typeface="Times New Roman" pitchFamily="18" charset="0"/>
              </a:rPr>
              <a:t>Kaynak: TÜİK – GTİP 87.00 Kara Taşıtları ve Bunların Aksam ve Parçaları Verileri</a:t>
            </a:r>
          </a:p>
        </p:txBody>
      </p:sp>
      <p:graphicFrame>
        <p:nvGraphicFramePr>
          <p:cNvPr id="205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1647580"/>
              </p:ext>
            </p:extLst>
          </p:nvPr>
        </p:nvGraphicFramePr>
        <p:xfrm>
          <a:off x="471067" y="836712"/>
          <a:ext cx="4481933" cy="2851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6" name="Chart" r:id="rId6" imgW="7619910" imgH="4124250" progId="MSGraph.Chart.8">
                  <p:embed followColorScheme="full"/>
                </p:oleObj>
              </mc:Choice>
              <mc:Fallback>
                <p:oleObj name="Chart" r:id="rId6" imgW="7619910" imgH="4124250" progId="MSGraph.Chart.8">
                  <p:embed followColorScheme="full"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067" y="836712"/>
                        <a:ext cx="4481933" cy="28517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Text Box 13"/>
          <p:cNvSpPr txBox="1">
            <a:spLocks noChangeArrowheads="1"/>
          </p:cNvSpPr>
          <p:nvPr/>
        </p:nvSpPr>
        <p:spPr bwMode="auto">
          <a:xfrm>
            <a:off x="259607" y="265371"/>
            <a:ext cx="4824536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tr-TR" sz="1600" dirty="0" smtClean="0">
                <a:latin typeface="Times New Roman" pitchFamily="18" charset="0"/>
              </a:rPr>
              <a:t>1996-2013 </a:t>
            </a:r>
            <a:r>
              <a:rPr lang="tr-TR" sz="1600" dirty="0">
                <a:latin typeface="Times New Roman" pitchFamily="18" charset="0"/>
              </a:rPr>
              <a:t>Yılları Otomotiv Ürünleri Dış Ticareti </a:t>
            </a:r>
            <a:r>
              <a:rPr lang="tr-TR" sz="1400" i="1" dirty="0">
                <a:latin typeface="Times New Roman" pitchFamily="18" charset="0"/>
              </a:rPr>
              <a:t>(Milyon $)</a:t>
            </a:r>
            <a:endParaRPr lang="en-US" sz="1400" i="1" dirty="0">
              <a:latin typeface="Times New Roman" pitchFamily="18" charset="0"/>
            </a:endParaRPr>
          </a:p>
        </p:txBody>
      </p:sp>
      <p:sp>
        <p:nvSpPr>
          <p:cNvPr id="2055" name="Text Box 590"/>
          <p:cNvSpPr txBox="1">
            <a:spLocks noChangeArrowheads="1"/>
          </p:cNvSpPr>
          <p:nvPr/>
        </p:nvSpPr>
        <p:spPr bwMode="auto">
          <a:xfrm>
            <a:off x="3556721" y="5726250"/>
            <a:ext cx="608185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tr-TR" sz="1600" dirty="0" smtClean="0">
                <a:latin typeface="Times New Roman" pitchFamily="18" charset="0"/>
              </a:rPr>
              <a:t>1996/2004 </a:t>
            </a:r>
            <a:r>
              <a:rPr lang="tr-TR" sz="1600" dirty="0">
                <a:latin typeface="Times New Roman" pitchFamily="18" charset="0"/>
              </a:rPr>
              <a:t>döneminde dış ticaret açığı </a:t>
            </a:r>
            <a:r>
              <a:rPr lang="tr-TR" sz="1600" b="1" dirty="0" smtClean="0">
                <a:solidFill>
                  <a:srgbClr val="FF0000"/>
                </a:solidFill>
                <a:latin typeface="Times New Roman" pitchFamily="18" charset="0"/>
              </a:rPr>
              <a:t>14.315</a:t>
            </a:r>
            <a:r>
              <a:rPr lang="tr-TR" sz="1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tr-TR" sz="1600" dirty="0">
                <a:latin typeface="Times New Roman" pitchFamily="18" charset="0"/>
              </a:rPr>
              <a:t>milyon $ iken </a:t>
            </a:r>
          </a:p>
          <a:p>
            <a:pPr algn="ctr" eaLnBrk="1" hangingPunct="1"/>
            <a:r>
              <a:rPr lang="tr-TR" sz="1600" dirty="0">
                <a:latin typeface="Times New Roman" pitchFamily="18" charset="0"/>
              </a:rPr>
              <a:t>   </a:t>
            </a:r>
            <a:r>
              <a:rPr lang="tr-TR" sz="1600" dirty="0" smtClean="0">
                <a:latin typeface="Times New Roman" pitchFamily="18" charset="0"/>
              </a:rPr>
              <a:t>2005/2013 </a:t>
            </a:r>
            <a:r>
              <a:rPr lang="tr-TR" sz="1600" dirty="0">
                <a:latin typeface="Times New Roman" pitchFamily="18" charset="0"/>
              </a:rPr>
              <a:t>döneminde </a:t>
            </a:r>
            <a:r>
              <a:rPr lang="tr-TR" sz="1600" b="1" dirty="0" smtClean="0">
                <a:latin typeface="Times New Roman" pitchFamily="18" charset="0"/>
              </a:rPr>
              <a:t>11.656  </a:t>
            </a:r>
            <a:r>
              <a:rPr lang="tr-TR" sz="1600" dirty="0">
                <a:latin typeface="Times New Roman" pitchFamily="18" charset="0"/>
              </a:rPr>
              <a:t>milyon $ dış ticaret fazlası oluşmuştur.</a:t>
            </a:r>
          </a:p>
        </p:txBody>
      </p:sp>
      <p:graphicFrame>
        <p:nvGraphicFramePr>
          <p:cNvPr id="2056" name="Object 9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1100636"/>
              </p:ext>
            </p:extLst>
          </p:nvPr>
        </p:nvGraphicFramePr>
        <p:xfrm>
          <a:off x="44563" y="3635390"/>
          <a:ext cx="5340485" cy="6577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7" name="Worksheet" r:id="rId8" imgW="8210421" imgH="581040" progId="Excel.Sheet.8">
                  <p:embed/>
                </p:oleObj>
              </mc:Choice>
              <mc:Fallback>
                <p:oleObj name="Worksheet" r:id="rId8" imgW="8210421" imgH="581040" progId="Excel.Sheet.8">
                  <p:embed/>
                  <p:pic>
                    <p:nvPicPr>
                      <p:cNvPr id="0" name="Object 9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63" y="3635390"/>
                        <a:ext cx="5340485" cy="6577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9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2950769"/>
              </p:ext>
            </p:extLst>
          </p:nvPr>
        </p:nvGraphicFramePr>
        <p:xfrm>
          <a:off x="5591919" y="3645024"/>
          <a:ext cx="4124325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8" name="Worksheet" r:id="rId10" imgW="7105577" imgH="904770" progId="Excel.Sheet.8">
                  <p:embed/>
                </p:oleObj>
              </mc:Choice>
              <mc:Fallback>
                <p:oleObj name="Worksheet" r:id="rId10" imgW="7105577" imgH="904770" progId="Excel.Sheet.8">
                  <p:embed/>
                  <p:pic>
                    <p:nvPicPr>
                      <p:cNvPr id="0" name="Object 9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1919" y="3645024"/>
                        <a:ext cx="4124325" cy="6480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6885729"/>
              </p:ext>
            </p:extLst>
          </p:nvPr>
        </p:nvGraphicFramePr>
        <p:xfrm>
          <a:off x="5457825" y="4797425"/>
          <a:ext cx="4097338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9" name="Worksheet" r:id="rId12" imgW="4429100" imgH="800010" progId="Excel.Sheet.12">
                  <p:embed/>
                </p:oleObj>
              </mc:Choice>
              <mc:Fallback>
                <p:oleObj name="Worksheet" r:id="rId12" imgW="4429100" imgH="8000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457825" y="4797425"/>
                        <a:ext cx="4097338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7458501"/>
              </p:ext>
            </p:extLst>
          </p:nvPr>
        </p:nvGraphicFramePr>
        <p:xfrm>
          <a:off x="1443150" y="4653136"/>
          <a:ext cx="2457450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0" name="Worksheet" r:id="rId14" imgW="2457540" imgH="1019265" progId="Excel.Sheet.12">
                  <p:embed/>
                </p:oleObj>
              </mc:Choice>
              <mc:Fallback>
                <p:oleObj name="Worksheet" r:id="rId14" imgW="2457540" imgH="101926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443150" y="4653136"/>
                        <a:ext cx="2457450" cy="1019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850" y="823913"/>
            <a:ext cx="7477125" cy="521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4006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63" y="1038225"/>
            <a:ext cx="7886700" cy="478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7618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96" y="548680"/>
            <a:ext cx="9316380" cy="5629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6952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96" y="908720"/>
            <a:ext cx="8978309" cy="4451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586342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1877</TotalTime>
  <Words>55</Words>
  <Application>Microsoft Office PowerPoint</Application>
  <PresentationFormat>A4 Paper (210x297 mm)</PresentationFormat>
  <Paragraphs>6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Default Design</vt:lpstr>
      <vt:lpstr>Microsoft Graph Chart</vt:lpstr>
      <vt:lpstr>Chart</vt:lpstr>
      <vt:lpstr>Worksheet</vt:lpstr>
      <vt:lpstr>Microsoft Excel 97-2003 Worksheet</vt:lpstr>
      <vt:lpstr>Microsoft Excel 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ozenc</dc:creator>
  <cp:lastModifiedBy>Yesim Ozenc</cp:lastModifiedBy>
  <cp:revision>407</cp:revision>
  <cp:lastPrinted>2014-02-28T11:38:31Z</cp:lastPrinted>
  <dcterms:created xsi:type="dcterms:W3CDTF">2005-12-01T08:22:20Z</dcterms:created>
  <dcterms:modified xsi:type="dcterms:W3CDTF">2014-06-30T08:51:21Z</dcterms:modified>
</cp:coreProperties>
</file>